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4"/>
  </p:notesMasterIdLst>
  <p:sldIdLst>
    <p:sldId id="256" r:id="rId3"/>
    <p:sldId id="266" r:id="rId4"/>
    <p:sldId id="260" r:id="rId5"/>
    <p:sldId id="269" r:id="rId6"/>
    <p:sldId id="272" r:id="rId7"/>
    <p:sldId id="275" r:id="rId8"/>
    <p:sldId id="274" r:id="rId9"/>
    <p:sldId id="263" r:id="rId10"/>
    <p:sldId id="264" r:id="rId11"/>
    <p:sldId id="26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168"/>
    <a:srgbClr val="6A0A3C"/>
    <a:srgbClr val="540830"/>
    <a:srgbClr val="890D4E"/>
    <a:srgbClr val="4E514D"/>
    <a:srgbClr val="1F9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87092" autoAdjust="0"/>
  </p:normalViewPr>
  <p:slideViewPr>
    <p:cSldViewPr>
      <p:cViewPr varScale="1">
        <p:scale>
          <a:sx n="96" d="100"/>
          <a:sy n="96" d="100"/>
        </p:scale>
        <p:origin x="17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3C-47A5-8D9E-EAACF70441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3C-47A5-8D9E-EAACF70441B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03C-47A5-8D9E-EAACF70441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03C-47A5-8D9E-EAACF70441B5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146</c:v>
                </c:pt>
                <c:pt idx="1">
                  <c:v>105</c:v>
                </c:pt>
                <c:pt idx="2">
                  <c:v>37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3C-47A5-8D9E-EAACF70441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603C-47A5-8D9E-EAACF70441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603C-47A5-8D9E-EAACF70441B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603C-47A5-8D9E-EAACF70441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603C-47A5-8D9E-EAACF70441B5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148</c:v>
                </c:pt>
                <c:pt idx="1">
                  <c:v>113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03C-47A5-8D9E-EAACF70441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03C-47A5-8D9E-EAACF70441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03C-47A5-8D9E-EAACF70441B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03C-47A5-8D9E-EAACF70441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03C-47A5-8D9E-EAACF70441B5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149</c:v>
                </c:pt>
                <c:pt idx="1">
                  <c:v>97</c:v>
                </c:pt>
                <c:pt idx="2">
                  <c:v>30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603C-47A5-8D9E-EAACF70441B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603C-47A5-8D9E-EAACF70441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603C-47A5-8D9E-EAACF70441B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603C-47A5-8D9E-EAACF70441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603C-47A5-8D9E-EAACF70441B5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152</c:v>
                </c:pt>
                <c:pt idx="1">
                  <c:v>97</c:v>
                </c:pt>
                <c:pt idx="2">
                  <c:v>33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603C-47A5-8D9E-EAACF7044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49627160"/>
        <c:axId val="649624208"/>
      </c:barChart>
      <c:catAx>
        <c:axId val="64962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624208"/>
        <c:crosses val="autoZero"/>
        <c:auto val="1"/>
        <c:lblAlgn val="ctr"/>
        <c:lblOffset val="100"/>
        <c:noMultiLvlLbl val="0"/>
      </c:catAx>
      <c:valAx>
        <c:axId val="64962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627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07-4F1B-B93E-EB4C31C289D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07-4F1B-B93E-EB4C31C289D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07-4F1B-B93E-EB4C31C289D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007-4F1B-B93E-EB4C31C289D9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0.45702214452214496</c:v>
                </c:pt>
                <c:pt idx="1">
                  <c:v>0.47984088457389423</c:v>
                </c:pt>
                <c:pt idx="2">
                  <c:v>0.47916666666666663</c:v>
                </c:pt>
                <c:pt idx="3">
                  <c:v>0.56331699346405217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07-4F1B-B93E-EB4C31C2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007-4F1B-B93E-EB4C31C289D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007-4F1B-B93E-EB4C31C289D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007-4F1B-B93E-EB4C31C289D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9007-4F1B-B93E-EB4C31C289D9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0.45578231292517063</c:v>
                </c:pt>
                <c:pt idx="1">
                  <c:v>0.46645585317460325</c:v>
                </c:pt>
                <c:pt idx="2">
                  <c:v>0.52777777777777779</c:v>
                </c:pt>
                <c:pt idx="3">
                  <c:v>0.54079861111111105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007-4F1B-B93E-EB4C31C289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007-4F1B-B93E-EB4C31C289D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007-4F1B-B93E-EB4C31C289D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007-4F1B-B93E-EB4C31C289D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007-4F1B-B93E-EB4C31C289D9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0.43055555555555575</c:v>
                </c:pt>
                <c:pt idx="1">
                  <c:v>0.46885738831615104</c:v>
                </c:pt>
                <c:pt idx="2">
                  <c:v>0.45416666666666672</c:v>
                </c:pt>
                <c:pt idx="3">
                  <c:v>0.52873563218390818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007-4F1B-B93E-EB4C31C289D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9007-4F1B-B93E-EB4C31C289D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9007-4F1B-B93E-EB4C31C289D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9007-4F1B-B93E-EB4C31C289D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9007-4F1B-B93E-EB4C31C289D9}"/>
              </c:ext>
            </c:extLst>
          </c:dPt>
          <c:cat>
            <c:strRef>
              <c:f>Sheet1!$A$2:$A$5</c:f>
              <c:strCache>
                <c:ptCount val="4"/>
                <c:pt idx="0">
                  <c:v>Human Error</c:v>
                </c:pt>
                <c:pt idx="1">
                  <c:v>Equipment Failure</c:v>
                </c:pt>
                <c:pt idx="2">
                  <c:v>Other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0.46495584988962457</c:v>
                </c:pt>
                <c:pt idx="1">
                  <c:v>0.46853298611111088</c:v>
                </c:pt>
                <c:pt idx="2">
                  <c:v>0.48298611111111106</c:v>
                </c:pt>
                <c:pt idx="3">
                  <c:v>0.58803104575163423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9007-4F1B-B93E-EB4C31C2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49627160"/>
        <c:axId val="649624208"/>
      </c:barChart>
      <c:catAx>
        <c:axId val="64962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624208"/>
        <c:crosses val="autoZero"/>
        <c:auto val="1"/>
        <c:lblAlgn val="ctr"/>
        <c:lblOffset val="100"/>
        <c:noMultiLvlLbl val="0"/>
      </c:catAx>
      <c:valAx>
        <c:axId val="649624208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627160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F9EB9-ECDA-4570-A985-03277AED75A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9DCE-11BF-44CD-A61D-924E8ABDF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4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F9DCE-11BF-44CD-A61D-924E8ABDF2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9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663825"/>
            <a:ext cx="9144000" cy="1069975"/>
          </a:xfrm>
          <a:solidFill>
            <a:srgbClr val="413152"/>
          </a:solidFill>
        </p:spPr>
        <p:txBody>
          <a:bodyPr>
            <a:noAutofit/>
          </a:bodyPr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648200"/>
            <a:ext cx="6400800" cy="1219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90678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61307"/>
            <a:ext cx="1600200" cy="15021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97907"/>
            <a:ext cx="4273666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9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1F9DAF"/>
                </a:solidFill>
              </a:defRPr>
            </a:lvl1pPr>
          </a:lstStyle>
          <a:p>
            <a:r>
              <a:rPr lang="en-US"/>
              <a:t>Western Electricity Coordinating Council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300" y="2057400"/>
            <a:ext cx="6629400" cy="35052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solidFill>
            <a:srgbClr val="1F9DAF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Presenter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83200372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1F9DAF"/>
                </a:solidFill>
              </a:defRPr>
            </a:lvl1pPr>
          </a:lstStyle>
          <a:p>
            <a:r>
              <a:rPr lang="en-US" dirty="0"/>
              <a:t>Western Electricity Coordinating Council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300" y="2057400"/>
            <a:ext cx="6629400" cy="35052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solidFill>
            <a:srgbClr val="1F9DAF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Presenter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57254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99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08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3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49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6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98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-44116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9971834">
            <a:off x="7721305" y="-75915"/>
            <a:ext cx="1269590" cy="1307465"/>
            <a:chOff x="319360" y="3784738"/>
            <a:chExt cx="1006350" cy="984990"/>
          </a:xfrm>
          <a:solidFill>
            <a:schemeClr val="bg2"/>
          </a:solidFill>
        </p:grpSpPr>
        <p:cxnSp>
          <p:nvCxnSpPr>
            <p:cNvPr id="10" name="Straight Connector 9"/>
            <p:cNvCxnSpPr>
              <a:stCxn id="9" idx="7"/>
              <a:endCxn id="11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1628166">
              <a:off x="441704" y="3912505"/>
              <a:ext cx="340660" cy="41332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1628166" flipH="1">
              <a:off x="485622" y="4310678"/>
              <a:ext cx="123217" cy="1377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Oval 8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1628166">
              <a:off x="990178" y="4080856"/>
              <a:ext cx="100003" cy="6888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" name="Straight Connector 17"/>
            <p:cNvCxnSpPr>
              <a:endCxn id="11" idx="5"/>
            </p:cNvCxnSpPr>
            <p:nvPr/>
          </p:nvCxnSpPr>
          <p:spPr>
            <a:xfrm rot="11628166">
              <a:off x="1083904" y="4122070"/>
              <a:ext cx="224035" cy="19508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22" idx="3"/>
            </p:cNvCxnSpPr>
            <p:nvPr/>
          </p:nvCxnSpPr>
          <p:spPr>
            <a:xfrm rot="11628166" flipH="1">
              <a:off x="556744" y="3812839"/>
              <a:ext cx="72481" cy="766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1261702" y="4327522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1628166">
              <a:off x="339434" y="3884436"/>
              <a:ext cx="144961" cy="69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 rot="1455988">
              <a:off x="319360" y="3843602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21"/>
            <p:cNvSpPr/>
            <p:nvPr/>
          </p:nvSpPr>
          <p:spPr>
            <a:xfrm rot="340813">
              <a:off x="632708" y="3784738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3" name="Group 22"/>
          <p:cNvGrpSpPr/>
          <p:nvPr/>
        </p:nvGrpSpPr>
        <p:grpSpPr>
          <a:xfrm rot="787687">
            <a:off x="-48372" y="5646167"/>
            <a:ext cx="1206716" cy="1192546"/>
            <a:chOff x="425931" y="3728680"/>
            <a:chExt cx="1206716" cy="1192546"/>
          </a:xfrm>
          <a:solidFill>
            <a:srgbClr val="413152"/>
          </a:solidFill>
        </p:grpSpPr>
        <p:sp>
          <p:nvSpPr>
            <p:cNvPr id="24" name="Oval 23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20812313" flipV="1">
              <a:off x="780919" y="4106608"/>
              <a:ext cx="548640" cy="21031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20812313" flipH="1" flipV="1">
              <a:off x="718574" y="3909607"/>
              <a:ext cx="54864" cy="54864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20315511">
              <a:off x="573010" y="4257303"/>
              <a:ext cx="137160" cy="11887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20812313" flipV="1">
              <a:off x="894382" y="41581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20812313" flipH="1" flipV="1">
              <a:off x="1354364" y="4055823"/>
              <a:ext cx="210312" cy="32218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20812313" flipV="1">
              <a:off x="626367" y="3749003"/>
              <a:ext cx="128016" cy="20116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20315511" flipH="1">
              <a:off x="452409" y="3972525"/>
              <a:ext cx="182880" cy="914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7" name="Oval 36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72240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71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71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4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-44116"/>
            <a:ext cx="9144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42" name="Group 41"/>
          <p:cNvGrpSpPr/>
          <p:nvPr userDrawn="1"/>
        </p:nvGrpSpPr>
        <p:grpSpPr>
          <a:xfrm rot="787687">
            <a:off x="-48372" y="5646167"/>
            <a:ext cx="1206716" cy="1192546"/>
            <a:chOff x="425931" y="3728680"/>
            <a:chExt cx="1206716" cy="1192546"/>
          </a:xfrm>
          <a:solidFill>
            <a:srgbClr val="413152"/>
          </a:solidFill>
        </p:grpSpPr>
        <p:sp>
          <p:nvSpPr>
            <p:cNvPr id="43" name="Oval 42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20812313" flipV="1">
              <a:off x="780919" y="4106608"/>
              <a:ext cx="548640" cy="21031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Oval 45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Oval 46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20812313" flipH="1" flipV="1">
              <a:off x="718574" y="3909607"/>
              <a:ext cx="54864" cy="54864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20315511">
              <a:off x="573010" y="4257303"/>
              <a:ext cx="137160" cy="11887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20812313" flipV="1">
              <a:off x="894382" y="41581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20812313" flipH="1" flipV="1">
              <a:off x="1354364" y="4055823"/>
              <a:ext cx="210312" cy="32218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20812313" flipV="1">
              <a:off x="626367" y="3749003"/>
              <a:ext cx="128016" cy="20116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20315511" flipH="1">
              <a:off x="452409" y="3972525"/>
              <a:ext cx="182880" cy="914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Oval 55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72" name="Group 71"/>
          <p:cNvGrpSpPr/>
          <p:nvPr userDrawn="1"/>
        </p:nvGrpSpPr>
        <p:grpSpPr>
          <a:xfrm rot="9971834">
            <a:off x="7721305" y="-75915"/>
            <a:ext cx="1269590" cy="1307465"/>
            <a:chOff x="319360" y="3784738"/>
            <a:chExt cx="1006350" cy="984990"/>
          </a:xfrm>
          <a:solidFill>
            <a:schemeClr val="bg2"/>
          </a:solidFill>
        </p:grpSpPr>
        <p:cxnSp>
          <p:nvCxnSpPr>
            <p:cNvPr id="73" name="Straight Connector 72"/>
            <p:cNvCxnSpPr>
              <a:stCxn id="77" idx="7"/>
              <a:endCxn id="79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1628166">
              <a:off x="441704" y="3912505"/>
              <a:ext cx="340660" cy="41332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1628166" flipH="1">
              <a:off x="485622" y="4310678"/>
              <a:ext cx="123217" cy="1377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7" name="Oval 76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11628166">
              <a:off x="990178" y="4080856"/>
              <a:ext cx="100003" cy="6888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80" name="Straight Connector 79"/>
            <p:cNvCxnSpPr>
              <a:endCxn id="79" idx="5"/>
            </p:cNvCxnSpPr>
            <p:nvPr/>
          </p:nvCxnSpPr>
          <p:spPr>
            <a:xfrm rot="11628166">
              <a:off x="1083904" y="4122070"/>
              <a:ext cx="224035" cy="19508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85" idx="3"/>
            </p:cNvCxnSpPr>
            <p:nvPr/>
          </p:nvCxnSpPr>
          <p:spPr>
            <a:xfrm rot="11628166" flipH="1">
              <a:off x="556744" y="3812839"/>
              <a:ext cx="72481" cy="766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>
            <a:xfrm>
              <a:off x="1261702" y="4327522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83" name="Straight Connector 82"/>
            <p:cNvCxnSpPr/>
            <p:nvPr/>
          </p:nvCxnSpPr>
          <p:spPr>
            <a:xfrm rot="11628166">
              <a:off x="339434" y="3884436"/>
              <a:ext cx="144961" cy="69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 rot="1455988">
              <a:off x="319360" y="3843602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5" name="Oval 84"/>
            <p:cNvSpPr/>
            <p:nvPr/>
          </p:nvSpPr>
          <p:spPr>
            <a:xfrm rot="340813">
              <a:off x="632708" y="3784738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6" name="Oval 85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5048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Left Block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Right Block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-48126"/>
            <a:ext cx="9144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 rot="787687">
            <a:off x="-48372" y="5646167"/>
            <a:ext cx="1206716" cy="1192546"/>
            <a:chOff x="425931" y="3728680"/>
            <a:chExt cx="1206716" cy="1192546"/>
          </a:xfrm>
          <a:solidFill>
            <a:srgbClr val="413152"/>
          </a:solidFill>
        </p:grpSpPr>
        <p:sp>
          <p:nvSpPr>
            <p:cNvPr id="45" name="Oval 44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20812313" flipV="1">
              <a:off x="780919" y="4106608"/>
              <a:ext cx="548640" cy="21031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Oval 47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Oval 48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20812313" flipH="1" flipV="1">
              <a:off x="718574" y="3909607"/>
              <a:ext cx="54864" cy="54864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20315511">
              <a:off x="573010" y="4257303"/>
              <a:ext cx="137160" cy="11887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20812313" flipV="1">
              <a:off x="894382" y="41581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20812313" flipH="1" flipV="1">
              <a:off x="1354364" y="4055823"/>
              <a:ext cx="210312" cy="32218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20812313" flipV="1">
              <a:off x="626367" y="3749003"/>
              <a:ext cx="128016" cy="20116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20315511" flipH="1">
              <a:off x="452409" y="3972525"/>
              <a:ext cx="182880" cy="914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Oval 57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 rot="9971834">
            <a:off x="7721305" y="-75915"/>
            <a:ext cx="1269590" cy="1307465"/>
            <a:chOff x="319360" y="3784738"/>
            <a:chExt cx="1006350" cy="984990"/>
          </a:xfrm>
          <a:solidFill>
            <a:schemeClr val="bg2"/>
          </a:solidFill>
        </p:grpSpPr>
        <p:cxnSp>
          <p:nvCxnSpPr>
            <p:cNvPr id="60" name="Straight Connector 59"/>
            <p:cNvCxnSpPr>
              <a:stCxn id="64" idx="7"/>
              <a:endCxn id="66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1628166">
              <a:off x="441704" y="3912505"/>
              <a:ext cx="340660" cy="41332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1628166" flipH="1">
              <a:off x="485622" y="4310678"/>
              <a:ext cx="123217" cy="1377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Oval 63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1628166">
              <a:off x="990178" y="4080856"/>
              <a:ext cx="100003" cy="6888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7" name="Straight Connector 66"/>
            <p:cNvCxnSpPr>
              <a:endCxn id="66" idx="5"/>
            </p:cNvCxnSpPr>
            <p:nvPr/>
          </p:nvCxnSpPr>
          <p:spPr>
            <a:xfrm rot="11628166">
              <a:off x="1083904" y="4122070"/>
              <a:ext cx="224035" cy="19508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72" idx="3"/>
            </p:cNvCxnSpPr>
            <p:nvPr/>
          </p:nvCxnSpPr>
          <p:spPr>
            <a:xfrm rot="11628166" flipH="1">
              <a:off x="556744" y="3812839"/>
              <a:ext cx="72481" cy="766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1261702" y="4327522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11628166">
              <a:off x="339434" y="3884436"/>
              <a:ext cx="144961" cy="69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 rot="1455988">
              <a:off x="319360" y="3843602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Oval 71"/>
            <p:cNvSpPr/>
            <p:nvPr/>
          </p:nvSpPr>
          <p:spPr>
            <a:xfrm rot="340813">
              <a:off x="632708" y="3784738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Oval 72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9440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-48126"/>
            <a:ext cx="6096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 rot="787687">
            <a:off x="-48372" y="5646167"/>
            <a:ext cx="1206716" cy="1192546"/>
            <a:chOff x="425931" y="3728680"/>
            <a:chExt cx="1206716" cy="1192546"/>
          </a:xfrm>
          <a:solidFill>
            <a:srgbClr val="413152"/>
          </a:solidFill>
        </p:grpSpPr>
        <p:sp>
          <p:nvSpPr>
            <p:cNvPr id="41" name="Oval 40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20812313" flipV="1">
              <a:off x="780919" y="4106608"/>
              <a:ext cx="548640" cy="21031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4" name="Oval 43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Oval 44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20812313" flipH="1" flipV="1">
              <a:off x="718574" y="3909607"/>
              <a:ext cx="54864" cy="54864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20315511">
              <a:off x="573010" y="4257303"/>
              <a:ext cx="137160" cy="11887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20812313" flipV="1">
              <a:off x="894382" y="41581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20812313" flipH="1" flipV="1">
              <a:off x="1354364" y="4055823"/>
              <a:ext cx="210312" cy="32218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20812313" flipV="1">
              <a:off x="626367" y="3749003"/>
              <a:ext cx="128016" cy="20116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20315511" flipH="1">
              <a:off x="452409" y="3972525"/>
              <a:ext cx="182880" cy="914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Oval 53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5" name="Group 54"/>
          <p:cNvGrpSpPr/>
          <p:nvPr userDrawn="1"/>
        </p:nvGrpSpPr>
        <p:grpSpPr>
          <a:xfrm rot="9971834">
            <a:off x="7721305" y="-75915"/>
            <a:ext cx="1269590" cy="1307465"/>
            <a:chOff x="319360" y="3784738"/>
            <a:chExt cx="1006350" cy="984990"/>
          </a:xfrm>
          <a:solidFill>
            <a:schemeClr val="bg2"/>
          </a:solidFill>
        </p:grpSpPr>
        <p:cxnSp>
          <p:nvCxnSpPr>
            <p:cNvPr id="56" name="Straight Connector 55"/>
            <p:cNvCxnSpPr>
              <a:stCxn id="60" idx="7"/>
              <a:endCxn id="62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1628166">
              <a:off x="441704" y="3912505"/>
              <a:ext cx="340660" cy="41332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1628166" flipH="1">
              <a:off x="485622" y="4310678"/>
              <a:ext cx="123217" cy="1377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Oval 59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11628166">
              <a:off x="990178" y="4080856"/>
              <a:ext cx="100003" cy="6888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3" name="Straight Connector 62"/>
            <p:cNvCxnSpPr>
              <a:endCxn id="62" idx="5"/>
            </p:cNvCxnSpPr>
            <p:nvPr/>
          </p:nvCxnSpPr>
          <p:spPr>
            <a:xfrm rot="11628166">
              <a:off x="1083904" y="4122070"/>
              <a:ext cx="224035" cy="19508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68" idx="3"/>
            </p:cNvCxnSpPr>
            <p:nvPr/>
          </p:nvCxnSpPr>
          <p:spPr>
            <a:xfrm rot="11628166" flipH="1">
              <a:off x="556744" y="3812839"/>
              <a:ext cx="72481" cy="766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1261702" y="4327522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6" name="Straight Connector 65"/>
            <p:cNvCxnSpPr/>
            <p:nvPr/>
          </p:nvCxnSpPr>
          <p:spPr>
            <a:xfrm rot="11628166">
              <a:off x="339434" y="3884436"/>
              <a:ext cx="144961" cy="69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 rot="1455988">
              <a:off x="319360" y="3843602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Oval 67"/>
            <p:cNvSpPr/>
            <p:nvPr/>
          </p:nvSpPr>
          <p:spPr>
            <a:xfrm rot="340813">
              <a:off x="632708" y="3784738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Oval 68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91518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800600"/>
            <a:ext cx="9144000" cy="566738"/>
          </a:xfrm>
          <a:solidFill>
            <a:srgbClr val="413152"/>
          </a:solidFill>
        </p:spPr>
        <p:txBody>
          <a:bodyPr anchor="b"/>
          <a:lstStyle>
            <a:lvl1pPr marL="1737360"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Description or Reference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-52137"/>
            <a:ext cx="5334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 rot="787687">
            <a:off x="-48372" y="5646167"/>
            <a:ext cx="1206716" cy="1192546"/>
            <a:chOff x="425931" y="3728680"/>
            <a:chExt cx="1206716" cy="1192546"/>
          </a:xfrm>
          <a:solidFill>
            <a:srgbClr val="413152"/>
          </a:solidFill>
        </p:grpSpPr>
        <p:sp>
          <p:nvSpPr>
            <p:cNvPr id="26" name="Oval 25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20812313" flipV="1">
              <a:off x="780919" y="4106608"/>
              <a:ext cx="548640" cy="21031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20812313" flipH="1" flipV="1">
              <a:off x="718574" y="3909607"/>
              <a:ext cx="54864" cy="54864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20315511">
              <a:off x="573010" y="4257303"/>
              <a:ext cx="137160" cy="11887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20812313" flipV="1">
              <a:off x="894382" y="41581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20812313" flipH="1" flipV="1">
              <a:off x="1354364" y="4055823"/>
              <a:ext cx="210312" cy="32218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20812313" flipV="1">
              <a:off x="626367" y="3749003"/>
              <a:ext cx="128016" cy="20116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20315511" flipH="1">
              <a:off x="452409" y="3972525"/>
              <a:ext cx="182880" cy="914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9" name="Oval 38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91904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-44115"/>
            <a:ext cx="838200" cy="365125"/>
          </a:xfrm>
        </p:spPr>
        <p:txBody>
          <a:bodyPr/>
          <a:lstStyle>
            <a:lvl1pPr>
              <a:defRPr>
                <a:solidFill>
                  <a:srgbClr val="4E514D"/>
                </a:solidFill>
              </a:defRPr>
            </a:lvl1pPr>
          </a:lstStyle>
          <a:p>
            <a:fld id="{6AFF1EDF-FCF5-4DFF-A03E-6FA4E499A1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300" y="2057400"/>
            <a:ext cx="6629400" cy="35052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77584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43" name="Group 42"/>
          <p:cNvGrpSpPr/>
          <p:nvPr userDrawn="1"/>
        </p:nvGrpSpPr>
        <p:grpSpPr>
          <a:xfrm rot="787687">
            <a:off x="-48372" y="5646167"/>
            <a:ext cx="1206716" cy="1192546"/>
            <a:chOff x="425931" y="3728680"/>
            <a:chExt cx="1206716" cy="1192546"/>
          </a:xfrm>
          <a:solidFill>
            <a:srgbClr val="413152"/>
          </a:solidFill>
        </p:grpSpPr>
        <p:sp>
          <p:nvSpPr>
            <p:cNvPr id="44" name="Oval 43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20812313" flipV="1">
              <a:off x="780919" y="4106608"/>
              <a:ext cx="548640" cy="21031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Oval 46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Oval 47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20812313" flipH="1" flipV="1">
              <a:off x="718574" y="3909607"/>
              <a:ext cx="54864" cy="54864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20315511">
              <a:off x="573010" y="4257303"/>
              <a:ext cx="137160" cy="11887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20812313" flipV="1">
              <a:off x="894382" y="41581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20812313" flipH="1" flipV="1">
              <a:off x="1354364" y="4055823"/>
              <a:ext cx="210312" cy="32218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20812313" flipV="1">
              <a:off x="626367" y="3749003"/>
              <a:ext cx="128016" cy="20116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20315511" flipH="1">
              <a:off x="452409" y="3972525"/>
              <a:ext cx="182880" cy="914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Oval 56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8" name="Group 57"/>
          <p:cNvGrpSpPr/>
          <p:nvPr userDrawn="1"/>
        </p:nvGrpSpPr>
        <p:grpSpPr>
          <a:xfrm rot="9971834">
            <a:off x="7721305" y="-75915"/>
            <a:ext cx="1269590" cy="1307465"/>
            <a:chOff x="319360" y="3784738"/>
            <a:chExt cx="1006350" cy="984990"/>
          </a:xfrm>
          <a:solidFill>
            <a:schemeClr val="bg2"/>
          </a:solidFill>
        </p:grpSpPr>
        <p:cxnSp>
          <p:nvCxnSpPr>
            <p:cNvPr id="59" name="Straight Connector 58"/>
            <p:cNvCxnSpPr>
              <a:stCxn id="63" idx="7"/>
              <a:endCxn id="65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1628166">
              <a:off x="441704" y="3912505"/>
              <a:ext cx="340660" cy="41332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1628166" flipH="1">
              <a:off x="485622" y="4310678"/>
              <a:ext cx="123217" cy="1377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Oval 62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11628166">
              <a:off x="990178" y="4080856"/>
              <a:ext cx="100003" cy="6888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6" name="Straight Connector 65"/>
            <p:cNvCxnSpPr>
              <a:endCxn id="65" idx="5"/>
            </p:cNvCxnSpPr>
            <p:nvPr/>
          </p:nvCxnSpPr>
          <p:spPr>
            <a:xfrm rot="11628166">
              <a:off x="1083904" y="4122070"/>
              <a:ext cx="224035" cy="19508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71" idx="3"/>
            </p:cNvCxnSpPr>
            <p:nvPr/>
          </p:nvCxnSpPr>
          <p:spPr>
            <a:xfrm rot="11628166" flipH="1">
              <a:off x="556744" y="3812839"/>
              <a:ext cx="72481" cy="766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/>
            <p:cNvSpPr/>
            <p:nvPr/>
          </p:nvSpPr>
          <p:spPr>
            <a:xfrm>
              <a:off x="1261702" y="4327522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11628166">
              <a:off x="339434" y="3884436"/>
              <a:ext cx="144961" cy="69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 rot="1455988">
              <a:off x="319360" y="3843602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Oval 70"/>
            <p:cNvSpPr/>
            <p:nvPr/>
          </p:nvSpPr>
          <p:spPr>
            <a:xfrm rot="340813">
              <a:off x="632708" y="3784738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Oval 71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68451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33800"/>
            <a:ext cx="6400800" cy="1219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Presenter Name and 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692856"/>
            <a:ext cx="9144000" cy="1143000"/>
          </a:xfrm>
          <a:prstGeom prst="rect">
            <a:avLst/>
          </a:prstGeom>
          <a:solidFill>
            <a:srgbClr val="41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689910"/>
            <a:ext cx="9144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4. Action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>
              <a:defRPr cap="small" spc="1400" baseline="0">
                <a:solidFill>
                  <a:srgbClr val="413152"/>
                </a:solidFill>
              </a:defRPr>
            </a:lvl1pPr>
          </a:lstStyle>
          <a:p>
            <a:r>
              <a:rPr lang="en-US"/>
              <a:t>Western Electricity Coordinating Council</a:t>
            </a:r>
          </a:p>
        </p:txBody>
      </p:sp>
      <p:grpSp>
        <p:nvGrpSpPr>
          <p:cNvPr id="39" name="Group 38"/>
          <p:cNvGrpSpPr/>
          <p:nvPr userDrawn="1"/>
        </p:nvGrpSpPr>
        <p:grpSpPr>
          <a:xfrm rot="787687">
            <a:off x="-48372" y="5646167"/>
            <a:ext cx="1206716" cy="1192546"/>
            <a:chOff x="425931" y="3728680"/>
            <a:chExt cx="1206716" cy="1192546"/>
          </a:xfrm>
          <a:solidFill>
            <a:srgbClr val="413152"/>
          </a:solidFill>
        </p:grpSpPr>
        <p:sp>
          <p:nvSpPr>
            <p:cNvPr id="40" name="Oval 39"/>
            <p:cNvSpPr/>
            <p:nvPr/>
          </p:nvSpPr>
          <p:spPr>
            <a:xfrm>
              <a:off x="722384" y="4278682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20812313" flipV="1">
              <a:off x="780919" y="4106608"/>
              <a:ext cx="548640" cy="21031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 rot="1134718">
              <a:off x="1219283" y="3984942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3" name="Oval 42"/>
            <p:cNvSpPr/>
            <p:nvPr/>
          </p:nvSpPr>
          <p:spPr>
            <a:xfrm>
              <a:off x="519284" y="425711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4" name="Oval 43"/>
            <p:cNvSpPr/>
            <p:nvPr/>
          </p:nvSpPr>
          <p:spPr>
            <a:xfrm>
              <a:off x="1568639" y="4320120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20812313" flipH="1" flipV="1">
              <a:off x="718574" y="3909607"/>
              <a:ext cx="54864" cy="548640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20315511">
              <a:off x="573010" y="4257303"/>
              <a:ext cx="137160" cy="118872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16955" y="3894216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20812313" flipV="1">
              <a:off x="894382" y="4158191"/>
              <a:ext cx="468120" cy="76303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20812313" flipH="1" flipV="1">
              <a:off x="1354364" y="4055823"/>
              <a:ext cx="210312" cy="322185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20812313" flipV="1">
              <a:off x="626367" y="3749003"/>
              <a:ext cx="128016" cy="201168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20315511" flipH="1">
              <a:off x="452409" y="3972525"/>
              <a:ext cx="182880" cy="9144"/>
            </a:xfrm>
            <a:prstGeom prst="line">
              <a:avLst/>
            </a:prstGeom>
            <a:grpFill/>
            <a:ln>
              <a:solidFill>
                <a:srgbClr val="4131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425931" y="399290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Oval 52"/>
            <p:cNvSpPr/>
            <p:nvPr/>
          </p:nvSpPr>
          <p:spPr>
            <a:xfrm>
              <a:off x="704723" y="3728680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4" name="Group 53"/>
          <p:cNvGrpSpPr/>
          <p:nvPr userDrawn="1"/>
        </p:nvGrpSpPr>
        <p:grpSpPr>
          <a:xfrm rot="9971834">
            <a:off x="7721305" y="1455563"/>
            <a:ext cx="1269590" cy="1307465"/>
            <a:chOff x="319360" y="3784738"/>
            <a:chExt cx="1006350" cy="984990"/>
          </a:xfrm>
          <a:solidFill>
            <a:schemeClr val="bg2"/>
          </a:solidFill>
        </p:grpSpPr>
        <p:cxnSp>
          <p:nvCxnSpPr>
            <p:cNvPr id="55" name="Straight Connector 54"/>
            <p:cNvCxnSpPr>
              <a:stCxn id="59" idx="7"/>
              <a:endCxn id="61" idx="3"/>
            </p:cNvCxnSpPr>
            <p:nvPr/>
          </p:nvCxnSpPr>
          <p:spPr>
            <a:xfrm rot="11628166" flipH="1">
              <a:off x="792561" y="4043462"/>
              <a:ext cx="203751" cy="21115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1628166">
              <a:off x="441704" y="3912505"/>
              <a:ext cx="340660" cy="41332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1628166" flipH="1">
              <a:off x="485622" y="4310678"/>
              <a:ext cx="123217" cy="137774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439202" y="4412921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Oval 58"/>
            <p:cNvSpPr/>
            <p:nvPr/>
          </p:nvSpPr>
          <p:spPr>
            <a:xfrm rot="560488">
              <a:off x="602717" y="4190858"/>
              <a:ext cx="182880" cy="1828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11628166">
              <a:off x="990178" y="4080856"/>
              <a:ext cx="100003" cy="6888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 rot="1134718">
              <a:off x="1013706" y="3970094"/>
              <a:ext cx="137160" cy="137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2" name="Straight Connector 61"/>
            <p:cNvCxnSpPr>
              <a:endCxn id="61" idx="5"/>
            </p:cNvCxnSpPr>
            <p:nvPr/>
          </p:nvCxnSpPr>
          <p:spPr>
            <a:xfrm rot="11628166">
              <a:off x="1083904" y="4122070"/>
              <a:ext cx="224035" cy="19508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67" idx="3"/>
            </p:cNvCxnSpPr>
            <p:nvPr/>
          </p:nvCxnSpPr>
          <p:spPr>
            <a:xfrm rot="11628166" flipH="1">
              <a:off x="556744" y="3812839"/>
              <a:ext cx="72481" cy="766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1261702" y="4327522"/>
              <a:ext cx="64008" cy="640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1628166">
              <a:off x="339434" y="3884436"/>
              <a:ext cx="144961" cy="697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 rot="1455988">
              <a:off x="319360" y="3843602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Oval 66"/>
            <p:cNvSpPr/>
            <p:nvPr/>
          </p:nvSpPr>
          <p:spPr>
            <a:xfrm rot="340813">
              <a:off x="632708" y="3784738"/>
              <a:ext cx="45720" cy="457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Oval 67"/>
            <p:cNvSpPr/>
            <p:nvPr/>
          </p:nvSpPr>
          <p:spPr>
            <a:xfrm>
              <a:off x="466163" y="3860924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2381628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Western Electricity Coordinating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1EDF-FCF5-4DFF-A03E-6FA4E499A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5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16FC-E7D1-4B28-BB39-8D2B089586EA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DD96-27B4-4F85-A20F-EAD8D7CCA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6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75538"/>
            <a:ext cx="9144000" cy="1446550"/>
          </a:xfrm>
        </p:spPr>
        <p:txBody>
          <a:bodyPr>
            <a:spAutoFit/>
          </a:bodyPr>
          <a:lstStyle/>
          <a:p>
            <a:r>
              <a:rPr lang="en-US" dirty="0" err="1"/>
              <a:t>Misoperations</a:t>
            </a:r>
            <a:r>
              <a:rPr lang="en-US" dirty="0"/>
              <a:t> in the West:</a:t>
            </a:r>
            <a:br>
              <a:rPr lang="en-US" dirty="0"/>
            </a:br>
            <a:r>
              <a:rPr lang="en-US" dirty="0"/>
              <a:t>Lay of the 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2735"/>
            <a:ext cx="6400800" cy="1175706"/>
          </a:xfrm>
        </p:spPr>
        <p:txBody>
          <a:bodyPr anchor="ctr" anchorCtr="0">
            <a:spAutoFit/>
          </a:bodyPr>
          <a:lstStyle/>
          <a:p>
            <a:r>
              <a:rPr lang="en-US" dirty="0"/>
              <a:t>Victoria L. Ravenscroft</a:t>
            </a:r>
          </a:p>
          <a:p>
            <a:r>
              <a:rPr lang="en-US" dirty="0"/>
              <a:t>Manager, Performance Analysis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2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H="1" flipV="1">
            <a:off x="4581526" y="3743326"/>
            <a:ext cx="2956562" cy="95252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48156" y="1895474"/>
            <a:ext cx="342896" cy="1933578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Western Electricity Coordinating Council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36140" y="1754188"/>
            <a:ext cx="4871720" cy="4082732"/>
            <a:chOff x="2260600" y="1754188"/>
            <a:chExt cx="4871720" cy="4082732"/>
          </a:xfrm>
        </p:grpSpPr>
        <p:sp>
          <p:nvSpPr>
            <p:cNvPr id="7" name="Oval 6"/>
            <p:cNvSpPr/>
            <p:nvPr/>
          </p:nvSpPr>
          <p:spPr>
            <a:xfrm>
              <a:off x="2260600" y="1754188"/>
              <a:ext cx="1645920" cy="164592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/>
                <a:t>Inclusive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60600" y="4191000"/>
              <a:ext cx="1645920" cy="164592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</a:rPr>
                <a:t>Scalable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486400" y="4191000"/>
              <a:ext cx="1645920" cy="164592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/>
                <a:t>Measurable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486400" y="1754188"/>
              <a:ext cx="1645920" cy="164592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>
                  <a:solidFill>
                    <a:schemeClr val="tx2">
                      <a:lumMod val="50000"/>
                    </a:schemeClr>
                  </a:solidFill>
                </a:rPr>
                <a:t>Impactful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7010400" y="1754188"/>
            <a:ext cx="1905000" cy="146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Actions should cause positive change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10400" y="4267200"/>
            <a:ext cx="1905000" cy="146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Actions should be trackable and have identifiable results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1752600"/>
            <a:ext cx="1905000" cy="146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All contributors who can add value should be included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4265612"/>
            <a:ext cx="1905000" cy="1463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Actions should be able to fit a range of entity types and sizes</a:t>
            </a:r>
          </a:p>
        </p:txBody>
      </p:sp>
      <p:sp>
        <p:nvSpPr>
          <p:cNvPr id="17" name="Oval 16"/>
          <p:cNvSpPr/>
          <p:nvPr/>
        </p:nvSpPr>
        <p:spPr>
          <a:xfrm>
            <a:off x="4114800" y="1676400"/>
            <a:ext cx="228600" cy="228600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03193" y="6049962"/>
            <a:ext cx="228600" cy="228600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467600" y="5943600"/>
            <a:ext cx="365760" cy="365760"/>
          </a:xfrm>
          <a:prstGeom prst="ellipse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00200" y="3352800"/>
            <a:ext cx="228600" cy="228600"/>
          </a:xfrm>
          <a:prstGeom prst="ellipse">
            <a:avLst/>
          </a:prstGeom>
          <a:noFill/>
          <a:ln>
            <a:solidFill>
              <a:schemeClr val="accent1">
                <a:shade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57600" y="5943600"/>
            <a:ext cx="228600" cy="228600"/>
          </a:xfrm>
          <a:prstGeom prst="ellipse">
            <a:avLst/>
          </a:prstGeom>
          <a:noFill/>
          <a:ln>
            <a:solidFill>
              <a:schemeClr val="accent1">
                <a:shade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43800" y="3657600"/>
            <a:ext cx="365760" cy="365760"/>
          </a:xfrm>
          <a:prstGeom prst="ellipse">
            <a:avLst/>
          </a:prstGeom>
          <a:noFill/>
          <a:ln>
            <a:solidFill>
              <a:schemeClr val="accent1">
                <a:shade val="50000"/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19" idx="0"/>
            <a:endCxn id="22" idx="4"/>
          </p:cNvCxnSpPr>
          <p:nvPr/>
        </p:nvCxnSpPr>
        <p:spPr>
          <a:xfrm flipV="1">
            <a:off x="7650480" y="4023360"/>
            <a:ext cx="76200" cy="1920240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9" idx="7"/>
          </p:cNvCxnSpPr>
          <p:nvPr/>
        </p:nvCxnSpPr>
        <p:spPr>
          <a:xfrm flipH="1">
            <a:off x="6766821" y="3969796"/>
            <a:ext cx="830543" cy="462243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8" idx="7"/>
          </p:cNvCxnSpPr>
          <p:nvPr/>
        </p:nvCxnSpPr>
        <p:spPr>
          <a:xfrm flipV="1">
            <a:off x="5398315" y="5065830"/>
            <a:ext cx="761000" cy="1017610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4334513" y="1839450"/>
            <a:ext cx="1097280" cy="381647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7" idx="5"/>
          </p:cNvCxnSpPr>
          <p:nvPr/>
        </p:nvCxnSpPr>
        <p:spPr>
          <a:xfrm flipH="1" flipV="1">
            <a:off x="3541021" y="3159069"/>
            <a:ext cx="1040505" cy="606799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0" idx="7"/>
          </p:cNvCxnSpPr>
          <p:nvPr/>
        </p:nvCxnSpPr>
        <p:spPr>
          <a:xfrm flipV="1">
            <a:off x="1795322" y="2595564"/>
            <a:ext cx="1163778" cy="790714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0" idx="5"/>
          </p:cNvCxnSpPr>
          <p:nvPr/>
        </p:nvCxnSpPr>
        <p:spPr>
          <a:xfrm>
            <a:off x="1795322" y="3547922"/>
            <a:ext cx="680924" cy="806135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657600" y="2819400"/>
            <a:ext cx="1828800" cy="182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Threshold 9%</a:t>
            </a:r>
          </a:p>
          <a:p>
            <a:pPr algn="ctr"/>
            <a:endParaRPr lang="en-US" sz="900" dirty="0"/>
          </a:p>
          <a:p>
            <a:pPr algn="ctr"/>
            <a:r>
              <a:rPr lang="en-US" dirty="0"/>
              <a:t>Target 12%</a:t>
            </a:r>
          </a:p>
          <a:p>
            <a:pPr algn="ctr"/>
            <a:endParaRPr lang="en-US" sz="900" dirty="0"/>
          </a:p>
          <a:p>
            <a:pPr algn="ctr"/>
            <a:r>
              <a:rPr lang="en-US" sz="1400" dirty="0"/>
              <a:t>Stretch 17% </a:t>
            </a:r>
            <a:endParaRPr lang="en-US" sz="1600" dirty="0"/>
          </a:p>
        </p:txBody>
      </p:sp>
      <p:cxnSp>
        <p:nvCxnSpPr>
          <p:cNvPr id="56" name="Straight Connector 55"/>
          <p:cNvCxnSpPr>
            <a:stCxn id="18" idx="2"/>
            <a:endCxn id="21" idx="6"/>
          </p:cNvCxnSpPr>
          <p:nvPr/>
        </p:nvCxnSpPr>
        <p:spPr>
          <a:xfrm flipH="1" flipV="1">
            <a:off x="3886200" y="6057900"/>
            <a:ext cx="1316993" cy="106362"/>
          </a:xfrm>
          <a:prstGeom prst="line">
            <a:avLst/>
          </a:prstGeom>
          <a:ln>
            <a:solidFill>
              <a:schemeClr val="tx2">
                <a:lumMod val="75000"/>
                <a:alpha val="4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52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31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682"/>
          <a:stretch/>
        </p:blipFill>
        <p:spPr>
          <a:xfrm>
            <a:off x="0" y="0"/>
            <a:ext cx="9144000" cy="40975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6204" y="4071662"/>
            <a:ext cx="7727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 and Answers 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98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</a:t>
            </a:r>
            <a:r>
              <a:rPr lang="en-US" dirty="0" err="1"/>
              <a:t>Misoperations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Cornerstones</a:t>
            </a:r>
          </a:p>
          <a:p>
            <a:pPr lvl="1"/>
            <a:r>
              <a:rPr lang="en-US" sz="3200" dirty="0"/>
              <a:t>Information</a:t>
            </a:r>
          </a:p>
          <a:p>
            <a:pPr lvl="1"/>
            <a:r>
              <a:rPr lang="en-US" sz="3200" dirty="0"/>
              <a:t>Analysis</a:t>
            </a:r>
          </a:p>
          <a:p>
            <a:pPr lvl="1"/>
            <a:r>
              <a:rPr lang="en-US" sz="3200" dirty="0"/>
              <a:t>Partnership </a:t>
            </a:r>
          </a:p>
          <a:p>
            <a:pPr lvl="1"/>
            <a:r>
              <a:rPr lang="en-US" sz="3200" dirty="0"/>
              <a:t>Action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5256619" y="2514600"/>
            <a:ext cx="2591981" cy="2590800"/>
            <a:chOff x="685800" y="2209800"/>
            <a:chExt cx="2591981" cy="2590800"/>
          </a:xfrm>
          <a:effectLst>
            <a:glow rad="101600">
              <a:schemeClr val="accent4">
                <a:lumMod val="50000"/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angle 30"/>
            <p:cNvSpPr/>
            <p:nvPr/>
          </p:nvSpPr>
          <p:spPr>
            <a:xfrm>
              <a:off x="685800" y="2209800"/>
              <a:ext cx="1295400" cy="1295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Information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82381" y="2209800"/>
              <a:ext cx="1295400" cy="1295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Analysis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5800" y="3505200"/>
              <a:ext cx="1295400" cy="12954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Partnership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81200" y="3505200"/>
              <a:ext cx="1295400" cy="1295400"/>
            </a:xfrm>
            <a:prstGeom prst="rect">
              <a:avLst/>
            </a:prstGeom>
            <a:solidFill>
              <a:srgbClr val="726ABE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142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Misoperations in the West</a:t>
            </a:r>
          </a:p>
          <a:p>
            <a:r>
              <a:rPr lang="en-US" sz="2600" dirty="0"/>
              <a:t>~ 300 misoperations per year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Rate between 5% and 6%</a:t>
            </a:r>
          </a:p>
          <a:p>
            <a:pPr>
              <a:spcBef>
                <a:spcPts val="1200"/>
              </a:spcBef>
            </a:pPr>
            <a:r>
              <a:rPr lang="en-US" sz="2600" dirty="0"/>
              <a:t>Top causes</a:t>
            </a:r>
          </a:p>
          <a:p>
            <a:pPr lvl="1"/>
            <a:r>
              <a:rPr lang="en-US" sz="2600" dirty="0"/>
              <a:t>Incorrect Settings</a:t>
            </a:r>
          </a:p>
          <a:p>
            <a:pPr lvl="1"/>
            <a:r>
              <a:rPr lang="en-US" sz="2600" dirty="0"/>
              <a:t>Relay Failures</a:t>
            </a:r>
          </a:p>
          <a:p>
            <a:pPr lvl="1"/>
            <a:r>
              <a:rPr lang="en-US" sz="2600" dirty="0"/>
              <a:t>Unknown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01282" y="1752600"/>
            <a:ext cx="3961718" cy="4511040"/>
            <a:chOff x="4572000" y="1752600"/>
            <a:chExt cx="3961718" cy="4511040"/>
          </a:xfrm>
        </p:grpSpPr>
        <p:grpSp>
          <p:nvGrpSpPr>
            <p:cNvPr id="7" name="Group 6"/>
            <p:cNvGrpSpPr/>
            <p:nvPr/>
          </p:nvGrpSpPr>
          <p:grpSpPr>
            <a:xfrm>
              <a:off x="4572000" y="1752600"/>
              <a:ext cx="3961718" cy="548640"/>
              <a:chOff x="4222810" y="2501326"/>
              <a:chExt cx="3961718" cy="54864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222810" y="2522342"/>
                <a:ext cx="3657600" cy="506608"/>
              </a:xfrm>
              <a:prstGeom prst="rect">
                <a:avLst/>
              </a:prstGeom>
              <a:gradFill flip="none" rotWithShape="1">
                <a:gsLst>
                  <a:gs pos="64000">
                    <a:schemeClr val="tx2"/>
                  </a:gs>
                  <a:gs pos="1000">
                    <a:schemeClr val="tx2"/>
                  </a:gs>
                  <a:gs pos="100000">
                    <a:schemeClr val="tx2">
                      <a:lumMod val="75000"/>
                    </a:schemeClr>
                  </a:gs>
                </a:gsLst>
                <a:path path="rect">
                  <a:fillToRect l="100000" b="100000"/>
                </a:path>
                <a:tileRect t="-100000" r="-10000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000" b="1" dirty="0">
                    <a:latin typeface="Arial Narrow" panose="020B0606020202030204" pitchFamily="34" charset="0"/>
                  </a:rPr>
                  <a:t>Incorrect Settings/Logic/Design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635888" y="2501326"/>
                <a:ext cx="548640" cy="54864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Franklin Gothic Demi Cond" panose="020B0706030402020204" pitchFamily="34" charset="0"/>
                  </a:rPr>
                  <a:t>1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572000" y="2318657"/>
              <a:ext cx="1978684" cy="548640"/>
              <a:chOff x="4284956" y="3089910"/>
              <a:chExt cx="1978684" cy="5486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284956" y="3110926"/>
                <a:ext cx="1658644" cy="506608"/>
              </a:xfrm>
              <a:prstGeom prst="rect">
                <a:avLst/>
              </a:prstGeom>
              <a:gradFill flip="none" rotWithShape="1">
                <a:gsLst>
                  <a:gs pos="64000">
                    <a:srgbClr val="B71168"/>
                  </a:gs>
                  <a:gs pos="1000">
                    <a:srgbClr val="B71168"/>
                  </a:gs>
                  <a:gs pos="100000">
                    <a:srgbClr val="890D4E"/>
                  </a:gs>
                </a:gsLst>
                <a:path path="rect">
                  <a:fillToRect l="100000" b="100000"/>
                </a:path>
                <a:tileRect t="-100000" r="-10000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latin typeface="Arial Narrow" panose="020B0606020202030204" pitchFamily="34" charset="0"/>
                  </a:rPr>
                  <a:t>Relay Failures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715000" y="3089910"/>
                <a:ext cx="548640" cy="548640"/>
              </a:xfrm>
              <a:prstGeom prst="ellipse">
                <a:avLst/>
              </a:prstGeom>
              <a:solidFill>
                <a:srgbClr val="6A0A3C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Franklin Gothic Demi Cond" panose="020B0706030402020204" pitchFamily="34" charset="0"/>
                  </a:rPr>
                  <a:t>2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572000" y="2884714"/>
              <a:ext cx="1562100" cy="548640"/>
              <a:chOff x="4277188" y="3089910"/>
              <a:chExt cx="1562100" cy="54864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277188" y="3110926"/>
                <a:ext cx="1295400" cy="506608"/>
              </a:xfrm>
              <a:prstGeom prst="rect">
                <a:avLst/>
              </a:prstGeom>
              <a:gradFill flip="none" rotWithShape="1">
                <a:gsLst>
                  <a:gs pos="64000">
                    <a:schemeClr val="accent6">
                      <a:lumMod val="75000"/>
                    </a:schemeClr>
                  </a:gs>
                  <a:gs pos="1000">
                    <a:schemeClr val="accent6"/>
                  </a:gs>
                  <a:gs pos="100000">
                    <a:schemeClr val="accent6">
                      <a:lumMod val="50000"/>
                    </a:schemeClr>
                  </a:gs>
                </a:gsLst>
                <a:path path="rect">
                  <a:fillToRect l="100000" b="100000"/>
                </a:path>
                <a:tileRect t="-100000" r="-10000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latin typeface="Arial Narrow" panose="020B0606020202030204" pitchFamily="34" charset="0"/>
                  </a:rPr>
                  <a:t>Unknown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290648" y="3089910"/>
                <a:ext cx="548640" cy="54864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Franklin Gothic Demi Cond" panose="020B0706030402020204" pitchFamily="34" charset="0"/>
                  </a:rPr>
                  <a:t>3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572000" y="3450771"/>
              <a:ext cx="929640" cy="548640"/>
              <a:chOff x="4222810" y="2501326"/>
              <a:chExt cx="929640" cy="54864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222810" y="2522342"/>
                <a:ext cx="609600" cy="506608"/>
              </a:xfrm>
              <a:prstGeom prst="rect">
                <a:avLst/>
              </a:prstGeom>
              <a:gradFill flip="none" rotWithShape="1">
                <a:gsLst>
                  <a:gs pos="64000">
                    <a:schemeClr val="accent1"/>
                  </a:gs>
                  <a:gs pos="1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603810" y="2501326"/>
                <a:ext cx="548640" cy="54864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srgbClr val="FFFFFF"/>
                    </a:solidFill>
                    <a:latin typeface="Franklin Gothic Demi Cond" panose="020B0706030402020204" pitchFamily="34" charset="0"/>
                  </a:rPr>
                  <a:t>4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anklin Gothic Demi Cond" panose="020B07060304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572000" y="4016828"/>
              <a:ext cx="853440" cy="548640"/>
              <a:chOff x="4284956" y="3089910"/>
              <a:chExt cx="853440" cy="54864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284956" y="3110926"/>
                <a:ext cx="533400" cy="506608"/>
              </a:xfrm>
              <a:prstGeom prst="rect">
                <a:avLst/>
              </a:prstGeom>
              <a:gradFill flip="none" rotWithShape="1">
                <a:gsLst>
                  <a:gs pos="64000">
                    <a:srgbClr val="76C043"/>
                  </a:gs>
                  <a:gs pos="1000">
                    <a:srgbClr val="76C043"/>
                  </a:gs>
                  <a:gs pos="100000">
                    <a:srgbClr val="76C043">
                      <a:lumMod val="75000"/>
                    </a:srgb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89756" y="3089910"/>
                <a:ext cx="548640" cy="548640"/>
              </a:xfrm>
              <a:prstGeom prst="ellipse">
                <a:avLst/>
              </a:prstGeom>
              <a:solidFill>
                <a:srgbClr val="76C043">
                  <a:lumMod val="50000"/>
                </a:srgbClr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srgbClr val="FFFFFF"/>
                    </a:solidFill>
                    <a:latin typeface="Franklin Gothic Demi Cond" panose="020B0706030402020204" pitchFamily="34" charset="0"/>
                  </a:rPr>
                  <a:t>5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anklin Gothic Demi Cond" panose="020B07060304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572000" y="4582885"/>
              <a:ext cx="838200" cy="548640"/>
              <a:chOff x="4277188" y="3089910"/>
              <a:chExt cx="838200" cy="54864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277188" y="3110926"/>
                <a:ext cx="533400" cy="506608"/>
              </a:xfrm>
              <a:prstGeom prst="rect">
                <a:avLst/>
              </a:prstGeom>
              <a:gradFill flip="none" rotWithShape="1">
                <a:gsLst>
                  <a:gs pos="64000">
                    <a:srgbClr val="3D58A7">
                      <a:lumMod val="75000"/>
                    </a:srgbClr>
                  </a:gs>
                  <a:gs pos="1000">
                    <a:srgbClr val="3D58A7"/>
                  </a:gs>
                  <a:gs pos="100000">
                    <a:srgbClr val="3D58A7">
                      <a:lumMod val="50000"/>
                    </a:srgb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566748" y="3089910"/>
                <a:ext cx="548640" cy="548640"/>
              </a:xfrm>
              <a:prstGeom prst="ellipse">
                <a:avLst/>
              </a:prstGeom>
              <a:solidFill>
                <a:srgbClr val="3D58A7">
                  <a:lumMod val="50000"/>
                </a:srgbClr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srgbClr val="FFFFFF"/>
                    </a:solidFill>
                    <a:latin typeface="Franklin Gothic Demi Cond" panose="020B0706030402020204" pitchFamily="34" charset="0"/>
                  </a:rPr>
                  <a:t>6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anklin Gothic Demi Cond" panose="020B07060304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572000" y="5715000"/>
              <a:ext cx="612140" cy="548640"/>
              <a:chOff x="4284956" y="3089910"/>
              <a:chExt cx="612140" cy="54864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284956" y="3110926"/>
                <a:ext cx="228600" cy="506608"/>
              </a:xfrm>
              <a:prstGeom prst="rect">
                <a:avLst/>
              </a:prstGeom>
              <a:gradFill flip="none" rotWithShape="1">
                <a:gsLst>
                  <a:gs pos="64000">
                    <a:schemeClr val="accent2"/>
                  </a:gs>
                  <a:gs pos="100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348456" y="3089910"/>
                <a:ext cx="548640" cy="54864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Franklin Gothic Demi Cond" panose="020B0706030402020204" pitchFamily="34" charset="0"/>
                    <a:ea typeface="+mn-ea"/>
                    <a:cs typeface="+mn-cs"/>
                  </a:rPr>
                  <a:t>8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572000" y="5148942"/>
              <a:ext cx="701040" cy="548640"/>
              <a:chOff x="4277188" y="3089910"/>
              <a:chExt cx="701040" cy="54864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277188" y="3110926"/>
                <a:ext cx="525780" cy="506608"/>
              </a:xfrm>
              <a:prstGeom prst="rect">
                <a:avLst/>
              </a:prstGeom>
              <a:gradFill flip="none" rotWithShape="1">
                <a:gsLst>
                  <a:gs pos="64000">
                    <a:srgbClr val="FF7800"/>
                  </a:gs>
                  <a:gs pos="1000">
                    <a:srgbClr val="FF7800"/>
                  </a:gs>
                  <a:gs pos="100000">
                    <a:srgbClr val="FF7800">
                      <a:lumMod val="75000"/>
                    </a:srgbClr>
                  </a:gs>
                </a:gsLst>
                <a:path path="rect">
                  <a:fillToRect l="100000" b="100000"/>
                </a:path>
                <a:tileRect t="-100000" r="-100000"/>
              </a:gradFill>
              <a:ln w="25400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429588" y="3089910"/>
                <a:ext cx="548640" cy="548640"/>
              </a:xfrm>
              <a:prstGeom prst="ellipse">
                <a:avLst/>
              </a:prstGeom>
              <a:solidFill>
                <a:srgbClr val="FF7800">
                  <a:lumMod val="50000"/>
                </a:srgbClr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>
                    <a:solidFill>
                      <a:srgbClr val="FFFFFF"/>
                    </a:solidFill>
                    <a:latin typeface="Franklin Gothic Demi Cond" panose="020B0706030402020204" pitchFamily="34" charset="0"/>
                  </a:rPr>
                  <a:t>7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ranklin Gothic Demi Cond" panose="020B07060304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5487082" y="3471787"/>
              <a:ext cx="2971118" cy="50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As-Left Personnel Error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10882" y="4036983"/>
              <a:ext cx="2971118" cy="50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AC System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398182" y="4602179"/>
              <a:ext cx="2971118" cy="50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Communication Failures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57800" y="5167374"/>
              <a:ext cx="2971118" cy="50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Other (Explainable)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68900" y="5732569"/>
              <a:ext cx="2971118" cy="502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DC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941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94872342"/>
              </p:ext>
            </p:extLst>
          </p:nvPr>
        </p:nvGraphicFramePr>
        <p:xfrm>
          <a:off x="152400" y="2364819"/>
          <a:ext cx="4305300" cy="319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7650" y="1995487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Misoperations by Cause 2013-2016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686300" y="1995486"/>
            <a:ext cx="4381500" cy="3567114"/>
            <a:chOff x="4610100" y="1200150"/>
            <a:chExt cx="4381500" cy="3567114"/>
          </a:xfrm>
        </p:grpSpPr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1158411546"/>
                </p:ext>
              </p:extLst>
            </p:nvPr>
          </p:nvGraphicFramePr>
          <p:xfrm>
            <a:off x="4610100" y="1569483"/>
            <a:ext cx="4381500" cy="31977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4610100" y="1200150"/>
              <a:ext cx="438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Average Index Score by Cause 2013-2016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75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WECC analyzes information on </a:t>
            </a:r>
            <a:r>
              <a:rPr lang="en-US" dirty="0" err="1"/>
              <a:t>misoperations</a:t>
            </a:r>
            <a:r>
              <a:rPr lang="en-US" dirty="0"/>
              <a:t> for entire Interconnection…</a:t>
            </a:r>
          </a:p>
          <a:p>
            <a:pPr marL="0" indent="0">
              <a:buNone/>
            </a:pPr>
            <a:r>
              <a:rPr lang="en-US" dirty="0"/>
              <a:t>		BUT</a:t>
            </a:r>
          </a:p>
          <a:p>
            <a:pPr marL="0" indent="0">
              <a:buNone/>
            </a:pPr>
            <a:r>
              <a:rPr lang="en-US" dirty="0"/>
              <a:t>Individual entities have the information on what happened and why…</a:t>
            </a:r>
          </a:p>
          <a:p>
            <a:pPr marL="0" indent="0">
              <a:buNone/>
            </a:pPr>
            <a:r>
              <a:rPr lang="en-US" dirty="0"/>
              <a:t>		AND</a:t>
            </a:r>
          </a:p>
          <a:p>
            <a:pPr marL="0" indent="0">
              <a:buNone/>
            </a:pPr>
            <a:r>
              <a:rPr lang="en-US" dirty="0"/>
              <a:t>Technical subject matter experts have the knowledge to piece everything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6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</a:p>
        </p:txBody>
      </p:sp>
    </p:spTree>
    <p:extLst>
      <p:ext uri="{BB962C8B-B14F-4D97-AF65-F5344CB8AC3E}">
        <p14:creationId xmlns:p14="http://schemas.microsoft.com/office/powerpoint/2010/main" val="218344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Intentional </a:t>
            </a:r>
          </a:p>
          <a:p>
            <a:pPr lvl="1"/>
            <a:r>
              <a:rPr lang="en-US" dirty="0"/>
              <a:t>Measurable</a:t>
            </a:r>
          </a:p>
          <a:p>
            <a:pPr lvl="1"/>
            <a:r>
              <a:rPr lang="en-US" dirty="0"/>
              <a:t>Industry-led </a:t>
            </a:r>
          </a:p>
          <a:p>
            <a:pPr lvl="1"/>
            <a:r>
              <a:rPr lang="en-US" dirty="0"/>
              <a:t>Flexible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Impactful and reasonable</a:t>
            </a:r>
          </a:p>
          <a:p>
            <a:r>
              <a:rPr lang="en-US" dirty="0"/>
              <a:t>Strategy</a:t>
            </a:r>
          </a:p>
          <a:p>
            <a:pPr lvl="1"/>
            <a:r>
              <a:rPr lang="en-US" dirty="0"/>
              <a:t>Principle-driven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8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Intentional</a:t>
            </a:r>
          </a:p>
          <a:p>
            <a:r>
              <a:rPr lang="en-US" dirty="0"/>
              <a:t>Measurable </a:t>
            </a:r>
          </a:p>
          <a:p>
            <a:pPr lvl="1"/>
            <a:r>
              <a:rPr lang="en-US" dirty="0"/>
              <a:t>Look back and determine how our actions effected the total number of </a:t>
            </a:r>
            <a:r>
              <a:rPr lang="en-US" dirty="0" err="1"/>
              <a:t>misoperations</a:t>
            </a:r>
            <a:endParaRPr lang="en-US" dirty="0"/>
          </a:p>
          <a:p>
            <a:r>
              <a:rPr lang="en-US" dirty="0"/>
              <a:t>Industry-led</a:t>
            </a:r>
          </a:p>
          <a:p>
            <a:pPr lvl="1"/>
            <a:r>
              <a:rPr lang="en-US" dirty="0"/>
              <a:t>WECC and NERC don’t operate anything</a:t>
            </a:r>
          </a:p>
          <a:p>
            <a:r>
              <a:rPr lang="en-US" dirty="0"/>
              <a:t>Flexible</a:t>
            </a:r>
          </a:p>
          <a:p>
            <a:pPr lvl="1"/>
            <a:r>
              <a:rPr lang="en-US" dirty="0"/>
              <a:t>Actions must be reasonable; entities must be able to justify and perform the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/>
              <a:t>Impactful</a:t>
            </a:r>
          </a:p>
          <a:p>
            <a:pPr lvl="1"/>
            <a:r>
              <a:rPr lang="en-US" dirty="0"/>
              <a:t>Targeted reduction over next 3 to 5 years</a:t>
            </a:r>
          </a:p>
          <a:p>
            <a:r>
              <a:rPr lang="en-US" dirty="0"/>
              <a:t>Reasonable</a:t>
            </a:r>
          </a:p>
          <a:p>
            <a:pPr lvl="1"/>
            <a:r>
              <a:rPr lang="en-US" dirty="0"/>
              <a:t>3-tiered goal</a:t>
            </a:r>
          </a:p>
          <a:p>
            <a:pPr lvl="1"/>
            <a:r>
              <a:rPr lang="en-US" dirty="0"/>
              <a:t>Based on statistical analysis of historical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1EDF-FCF5-4DFF-A03E-6FA4E499A1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Western Electricity Coordinating Council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7935"/>
            <a:ext cx="3975175" cy="375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85887"/>
      </p:ext>
    </p:extLst>
  </p:cSld>
  <p:clrMapOvr>
    <a:masterClrMapping/>
  </p:clrMapOvr>
</p:sld>
</file>

<file path=ppt/theme/theme1.xml><?xml version="1.0" encoding="utf-8"?>
<a:theme xmlns:a="http://schemas.openxmlformats.org/drawingml/2006/main" name="Misops Workshop Standard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sops Workshop Standard" id="{D681A40C-3E5C-4D7E-9CB2-9522A02A56F7}" vid="{ABBA8444-2656-48A8-932E-CFAA04D5473B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ther Reliability Documents" ma:contentTypeID="0x010100E45EF0F8AAA65E428351BA36F1B645BE1200CA280BBE04EF434C8DECBE67FD58A074" ma:contentTypeVersion="10" ma:contentTypeDescription="" ma:contentTypeScope="" ma:versionID="c2434c7e036fbdb00d76290cd9c6396c">
  <xsd:schema xmlns:xsd="http://www.w3.org/2001/XMLSchema" xmlns:xs="http://www.w3.org/2001/XMLSchema" xmlns:p="http://schemas.microsoft.com/office/2006/metadata/properties" xmlns:ns2="2fb8a92a-9032-49d6-b983-191f0a73b01f" xmlns:ns3="4bd63098-0c83-43cf-abdd-085f2cc55a51" targetNamespace="http://schemas.microsoft.com/office/2006/metadata/properties" ma:root="true" ma:fieldsID="7f3a7fd941f69af4be576b57cbcc2582" ns2:_="" ns3:_=""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Adopted_x002f_Approved_x0020_By" minOccurs="0"/>
                <xsd:element ref="ns2:Other_x0020_Reliability_x0020_Documents" minOccurs="0"/>
                <xsd:element ref="ns2:Jurisdiction" minOccurs="0"/>
                <xsd:element ref="ns2:Standard_x0020_Family" minOccurs="0"/>
                <xsd:element ref="ns3:TaxKeywordTaxHTField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3:Event_x0020_ID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8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9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10" nillable="true" ma:displayName="Committee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11" nillable="true" ma:displayName="WECC Status" ma:format="Dropdown" ma:internalName="WECC_x0020_Status" ma:readOnly="false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12" ma:displayName="Privacy" ma:format="Dropdown" ma:internalName="Privacy">
      <xsd:simpleType>
        <xsd:restriction base="dms:Choice">
          <xsd:enumeration value="Public"/>
          <xsd:enumeration value="Authenticated"/>
          <xsd:enumeration value="Base Cases"/>
          <xsd:enumeration value="NDA"/>
          <xsd:enumeration value="PSLF"/>
          <xsd:enumeration value="RAS OR GMD"/>
          <xsd:enumeration value="WECC Members"/>
        </xsd:restriction>
      </xsd:simpleType>
    </xsd:element>
    <xsd:element name="Adopted_x002f_Approved_x0020_By" ma:index="13" nillable="true" ma:displayName="Adopted/Approved By" ma:format="Dropdown" ma:internalName="Adopted_x002F_Approved_x0020_By" ma:readOnly="false">
      <xsd:simpleType>
        <xsd:restriction base="dms:Choice">
          <xsd:enumeration value="…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Other_x0020_Reliability_x0020_Documents" ma:index="14" nillable="true" ma:displayName="Other Reliability Documents" ma:format="Dropdown" ma:internalName="Other_x0020_Reliability_x0020_Documents" ma:readOnly="false">
      <xsd:simpleType>
        <xsd:restriction base="dms:Choice">
          <xsd:enumeration value="..."/>
          <xsd:enumeration value="Best Practices"/>
          <xsd:enumeration value="Checklist"/>
          <xsd:enumeration value="Methodology"/>
          <xsd:enumeration value="Misoperations"/>
          <xsd:enumeration value="Protocol"/>
          <xsd:enumeration value="Workflow"/>
        </xsd:restriction>
      </xsd:simpleType>
    </xsd:element>
    <xsd:element name="Jurisdiction" ma:index="15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  <xsd:element name="Standard_x0020_Family" ma:index="16" nillable="true" ma:displayName="Standard Family" ma:format="Dropdown" ma:internalName="Standard_x0020_Family">
      <xsd:simpleType>
        <xsd:restriction base="dms:Choice">
          <xsd:enumeration value="BAL"/>
          <xsd:enumeration value="CIP"/>
          <xsd:enumeration value="COM"/>
          <xsd:enumeration value="EOP"/>
          <xsd:enumeration value="FAC"/>
          <xsd:enumeration value="INT"/>
          <xsd:enumeration value="IRO"/>
          <xsd:enumeration value="MOD"/>
          <xsd:enumeration value="NUC"/>
          <xsd:enumeration value="PER"/>
          <xsd:enumeration value="PRC"/>
          <xsd:enumeration value="TOP"/>
          <xsd:enumeration value="TPL"/>
          <xsd:enumeration value="VA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vent_x0020_ID" ma:index="23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Approver" ma:index="24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N/A</Document_x0020_Categorization_x0020_Policy>
    <TaxCatchAll xmlns="4bd63098-0c83-43cf-abdd-085f2cc55a51">
      <Value>1714</Value>
    </TaxCatchAll>
    <Privacy xmlns="2fb8a92a-9032-49d6-b983-191f0a73b01f">Public</Privacy>
    <Event_x0020_ID xmlns="4bd63098-0c83-43cf-abdd-085f2cc55a51">13166</Event_x0020_ID>
    <Committee xmlns="2fb8a92a-9032-49d6-b983-191f0a73b01f"/>
    <WECC_x0020_Status xmlns="2fb8a92a-9032-49d6-b983-191f0a73b01f" xsi:nil="true"/>
    <Owner_x0020_Group xmlns="2fb8a92a-9032-49d6-b983-191f0a73b01f">
      <Value>Operations Performance Analysis</Value>
    </Owner_x0020_Group>
    <TaxKeywordTaxHTField xmlns="4bd63098-0c83-43cf-abdd-085f2cc55a51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Workshops</TermName>
          <TermId xmlns="http://schemas.microsoft.com/office/infopath/2007/PartnerControls">ac0e11db-49ed-438d-9080-f92014019eb8</TermId>
        </TermInfo>
      </Terms>
    </TaxKeywordTaxHTField>
    <_dlc_DocId xmlns="4bd63098-0c83-43cf-abdd-085f2cc55a51">YWEQ7USXTMD7-3-7619</_dlc_DocId>
    <_dlc_DocIdUrl xmlns="4bd63098-0c83-43cf-abdd-085f2cc55a51">
      <Url>https://www.wecc.org/_layouts/15/DocIdRedir.aspx?ID=YWEQ7USXTMD7-3-7619</Url>
      <Description>YWEQ7USXTMD7-3-7619</Description>
    </_dlc_DocIdUrl>
    <Jurisdiction xmlns="2fb8a92a-9032-49d6-b983-191f0a73b01f"/>
    <Standard_x0020_Family xmlns="2fb8a92a-9032-49d6-b983-191f0a73b01f" xsi:nil="true"/>
    <Other_x0020_Reliability_x0020_Documents xmlns="2fb8a92a-9032-49d6-b983-191f0a73b01f">Misoperations</Other_x0020_Reliability_x0020_Documents>
    <Adopted_x002f_Approved_x0020_By xmlns="2fb8a92a-9032-49d6-b983-191f0a73b01f">…</Adopted_x002f_Approved_x0020_By>
    <Approver xmlns="4bd63098-0c83-43cf-abdd-085f2cc55a51">
      <UserInfo>
        <DisplayName/>
        <AccountId/>
        <AccountType/>
      </UserInfo>
    </Approver>
  </documentManagement>
</p:properties>
</file>

<file path=customXml/itemProps1.xml><?xml version="1.0" encoding="utf-8"?>
<ds:datastoreItem xmlns:ds="http://schemas.openxmlformats.org/officeDocument/2006/customXml" ds:itemID="{883CEABB-8D2F-4B95-B17A-553F829B8AB7}"/>
</file>

<file path=customXml/itemProps2.xml><?xml version="1.0" encoding="utf-8"?>
<ds:datastoreItem xmlns:ds="http://schemas.openxmlformats.org/officeDocument/2006/customXml" ds:itemID="{4EFBF611-D893-48DA-B4E6-8DBC70D0393B}"/>
</file>

<file path=customXml/itemProps3.xml><?xml version="1.0" encoding="utf-8"?>
<ds:datastoreItem xmlns:ds="http://schemas.openxmlformats.org/officeDocument/2006/customXml" ds:itemID="{83702373-C3AC-4416-94CE-F21035C289A9}"/>
</file>

<file path=customXml/itemProps4.xml><?xml version="1.0" encoding="utf-8"?>
<ds:datastoreItem xmlns:ds="http://schemas.openxmlformats.org/officeDocument/2006/customXml" ds:itemID="{4861E341-878D-4398-8815-0FC6EDC68D4B}"/>
</file>

<file path=docProps/app.xml><?xml version="1.0" encoding="utf-8"?>
<Properties xmlns="http://schemas.openxmlformats.org/officeDocument/2006/extended-properties" xmlns:vt="http://schemas.openxmlformats.org/officeDocument/2006/docPropsVTypes">
  <Template>Misops Workshop Standard</Template>
  <TotalTime>1676</TotalTime>
  <Words>278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Franklin Gothic Demi Cond</vt:lpstr>
      <vt:lpstr>Misops Workshop Standard</vt:lpstr>
      <vt:lpstr>Office Theme</vt:lpstr>
      <vt:lpstr>Misoperations in the West: Lay of the Land</vt:lpstr>
      <vt:lpstr>Reducing Misoperations</vt:lpstr>
      <vt:lpstr>1. Information</vt:lpstr>
      <vt:lpstr>2. Analysis</vt:lpstr>
      <vt:lpstr>3. Partnership</vt:lpstr>
      <vt:lpstr>PowerPoint Presentation</vt:lpstr>
      <vt:lpstr>Overview</vt:lpstr>
      <vt:lpstr>Approach</vt:lpstr>
      <vt:lpstr>Goal</vt:lpstr>
      <vt:lpstr>Strategy </vt:lpstr>
      <vt:lpstr>PowerPoint Presentation</vt:lpstr>
    </vt:vector>
  </TitlesOfParts>
  <Company>WECC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Aug Presentation - Victoria Ravenscroft</dc:title>
  <dc:creator>Ravenscroft, Victoria</dc:creator>
  <cp:keywords>Workshops</cp:keywords>
  <cp:lastModifiedBy>Peacock, Maggie</cp:lastModifiedBy>
  <cp:revision>44</cp:revision>
  <dcterms:created xsi:type="dcterms:W3CDTF">2017-08-22T18:55:55Z</dcterms:created>
  <dcterms:modified xsi:type="dcterms:W3CDTF">2017-08-30T22:48:36Z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0x010100E45EF0F8AAA65E428351BA36F1B645BE1200CA280BBE04EF434C8DECBE67FD58A074</vt:lpwstr>
  </property>
  <property fmtid="{D5CDD505-2E9C-101B-9397-08002B2CF9AE}" pid="3" name="_dlc_DocIdItemGuid">
    <vt:lpwstr>dc90dc54-6c88-42bc-8edf-7c898655ebbb</vt:lpwstr>
  </property>
  <property fmtid="{D5CDD505-2E9C-101B-9397-08002B2CF9AE}" pid="4" name="TaxKeyword">
    <vt:lpwstr>1714;#Workshops|ac0e11db-49ed-438d-9080-f92014019eb8</vt:lpwstr>
  </property>
</Properties>
</file>